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81" r:id="rId2"/>
    <p:sldId id="2600" r:id="rId3"/>
    <p:sldId id="2587" r:id="rId4"/>
    <p:sldId id="2595" r:id="rId5"/>
    <p:sldId id="2608" r:id="rId6"/>
    <p:sldId id="2609" r:id="rId7"/>
    <p:sldId id="2607" r:id="rId8"/>
    <p:sldId id="2589" r:id="rId9"/>
    <p:sldId id="2582" r:id="rId10"/>
    <p:sldId id="2583" r:id="rId11"/>
    <p:sldId id="2599" r:id="rId12"/>
    <p:sldId id="2592" r:id="rId13"/>
    <p:sldId id="2597" r:id="rId14"/>
    <p:sldId id="2598" r:id="rId15"/>
    <p:sldId id="2603" r:id="rId16"/>
    <p:sldId id="2602" r:id="rId17"/>
    <p:sldId id="2601" r:id="rId18"/>
    <p:sldId id="2596" r:id="rId19"/>
    <p:sldId id="2585" r:id="rId20"/>
    <p:sldId id="2605" r:id="rId21"/>
    <p:sldId id="2606" r:id="rId22"/>
    <p:sldId id="2586" r:id="rId23"/>
    <p:sldId id="2604" r:id="rId24"/>
    <p:sldId id="2561" r:id="rId25"/>
    <p:sldId id="2562" r:id="rId26"/>
    <p:sldId id="2563" r:id="rId27"/>
    <p:sldId id="2564" r:id="rId28"/>
    <p:sldId id="2565" r:id="rId29"/>
    <p:sldId id="2567" r:id="rId30"/>
    <p:sldId id="2568" r:id="rId31"/>
    <p:sldId id="2569" r:id="rId32"/>
    <p:sldId id="2570" r:id="rId33"/>
    <p:sldId id="2571" r:id="rId34"/>
    <p:sldId id="2572" r:id="rId35"/>
    <p:sldId id="2573" r:id="rId36"/>
    <p:sldId id="2574" r:id="rId37"/>
    <p:sldId id="2575" r:id="rId38"/>
    <p:sldId id="2576" r:id="rId39"/>
    <p:sldId id="2577" r:id="rId40"/>
    <p:sldId id="2578" r:id="rId41"/>
    <p:sldId id="25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608"/>
            <p14:sldId id="2609"/>
            <p14:sldId id="2607"/>
            <p14:sldId id="2589"/>
            <p14:sldId id="2582"/>
            <p14:sldId id="2583"/>
            <p14:sldId id="2599"/>
            <p14:sldId id="2592"/>
            <p14:sldId id="2597"/>
            <p14:sldId id="2598"/>
            <p14:sldId id="2603"/>
            <p14:sldId id="2602"/>
            <p14:sldId id="2601"/>
            <p14:sldId id="2596"/>
            <p14:sldId id="2585"/>
            <p14:sldId id="2605"/>
            <p14:sldId id="2606"/>
            <p14:sldId id="2586"/>
            <p14:sldId id="2604"/>
            <p14:sldId id="2561"/>
            <p14:sldId id="2562"/>
          </p14:sldIdLst>
        </p14:section>
        <p14:section name="Introduction to Regression Analysis" id="{6C287AE5-C23F-4E4B-8165-27CC4063DE2D}">
          <p14:sldIdLst>
            <p14:sldId id="2563"/>
            <p14:sldId id="2564"/>
            <p14:sldId id="2565"/>
          </p14:sldIdLst>
        </p14:section>
        <p14:section name="Overview of TensorFlow and Its Capabilities" id="{67659591-F3A2-4B66-8EC3-12D354AEE45B}">
          <p14:sldIdLst>
            <p14:sldId id="2567"/>
            <p14:sldId id="2568"/>
            <p14:sldId id="2569"/>
            <p14:sldId id="2570"/>
          </p14:sldIdLst>
        </p14:section>
        <p14:section name="Implementing Regression Models in TensorFlow" id="{B5969C8D-CB03-4A1E-8E90-A7864DF38B86}">
          <p14:sldIdLst>
            <p14:sldId id="2571"/>
            <p14:sldId id="2572"/>
            <p14:sldId id="2573"/>
            <p14:sldId id="2574"/>
          </p14:sldIdLst>
        </p14:section>
        <p14:section name="Advanced Techniques and Best Practices" id="{217A96DF-372B-47FC-828D-2C633A66A825}">
          <p14:sldIdLst>
            <p14:sldId id="2575"/>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28/10/2025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TensorFlow can be effectively used to solve regression problems. We will cover foundational regression concepts, TensorFlow’s features, practical implementation of regression models, and advanced methods to enhance model performance.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24</a:t>
            </a:fld>
            <a:endParaRPr lang="en-GB"/>
          </a:p>
        </p:txBody>
      </p:sp>
    </p:spTree>
    <p:extLst>
      <p:ext uri="{BB962C8B-B14F-4D97-AF65-F5344CB8AC3E}">
        <p14:creationId xmlns:p14="http://schemas.microsoft.com/office/powerpoint/2010/main" val="152333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regression models in TensorFlow involves data preparation, model construction, training, and evaluation. Each step is crucial for building accurate predictive models.</a:t>
            </a:r>
          </a:p>
        </p:txBody>
      </p:sp>
      <p:sp>
        <p:nvSpPr>
          <p:cNvPr id="4" name="Slide Number Placeholder 3"/>
          <p:cNvSpPr>
            <a:spLocks noGrp="1"/>
          </p:cNvSpPr>
          <p:nvPr>
            <p:ph type="sldNum" sz="quarter" idx="5"/>
          </p:nvPr>
        </p:nvSpPr>
        <p:spPr/>
        <p:txBody>
          <a:bodyPr/>
          <a:lstStyle/>
          <a:p>
            <a:fld id="{3CECB5DB-3EE0-4B5C-B239-34DF675E0360}" type="slidenum">
              <a:rPr lang="en-GB" smtClean="0"/>
              <a:t>33</a:t>
            </a:fld>
            <a:endParaRPr lang="en-GB"/>
          </a:p>
        </p:txBody>
      </p:sp>
    </p:spTree>
    <p:extLst>
      <p:ext uri="{BB962C8B-B14F-4D97-AF65-F5344CB8AC3E}">
        <p14:creationId xmlns:p14="http://schemas.microsoft.com/office/powerpoint/2010/main" val="2063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34</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35</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36</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Advanced methods such as using neural networks for non-linear regression, preventing overfitting, and effective visualisation enhance regression model accuracy and interpretability.</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115560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415577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an introduction to regression analysis, its types and applications. Next, we will look at TensorFlow’s capabilities and setup. Then, practical steps to implement regression models using TensorFlow. Finally, advanced techniques and best practices for improving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25</a:t>
            </a:fld>
            <a:endParaRPr lang="en-GB"/>
          </a:p>
        </p:txBody>
      </p:sp>
    </p:spTree>
    <p:extLst>
      <p:ext uri="{BB962C8B-B14F-4D97-AF65-F5344CB8AC3E}">
        <p14:creationId xmlns:p14="http://schemas.microsoft.com/office/powerpoint/2010/main" val="333396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Regression analysis is a key statistical method for modelling relationships between variables. Understanding its basic concepts, types, and real-world use cases lays the foundation for applying TensorFlow in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26</a:t>
            </a:fld>
            <a:endParaRPr lang="en-GB"/>
          </a:p>
        </p:txBody>
      </p:sp>
    </p:spTree>
    <p:extLst>
      <p:ext uri="{BB962C8B-B14F-4D97-AF65-F5344CB8AC3E}">
        <p14:creationId xmlns:p14="http://schemas.microsoft.com/office/powerpoint/2010/main" val="162516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27</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28</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powerful open-source framework widely used for machine learning. Understanding its key features and setup helps leverage its full potential for regression tasks.</a:t>
            </a:r>
          </a:p>
        </p:txBody>
      </p:sp>
      <p:sp>
        <p:nvSpPr>
          <p:cNvPr id="4" name="Slide Number Placeholder 3"/>
          <p:cNvSpPr>
            <a:spLocks noGrp="1"/>
          </p:cNvSpPr>
          <p:nvPr>
            <p:ph type="sldNum" sz="quarter" idx="5"/>
          </p:nvPr>
        </p:nvSpPr>
        <p:spPr/>
        <p:txBody>
          <a:bodyPr/>
          <a:lstStyle/>
          <a:p>
            <a:fld id="{3CECB5DB-3EE0-4B5C-B239-34DF675E0360}" type="slidenum">
              <a:rPr lang="en-GB" smtClean="0"/>
              <a:t>29</a:t>
            </a:fld>
            <a:endParaRPr lang="en-GB"/>
          </a:p>
        </p:txBody>
      </p:sp>
    </p:spTree>
    <p:extLst>
      <p:ext uri="{BB962C8B-B14F-4D97-AF65-F5344CB8AC3E}">
        <p14:creationId xmlns:p14="http://schemas.microsoft.com/office/powerpoint/2010/main" val="130596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offers flexible architecture, support for deep learning, efficient computation on CPUs and GPUs, and extensive community support, making it ideal for various machine learning tasks.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30</a:t>
            </a:fld>
            <a:endParaRPr lang="en-GB"/>
          </a:p>
        </p:txBody>
      </p:sp>
    </p:spTree>
    <p:extLst>
      <p:ext uri="{BB962C8B-B14F-4D97-AF65-F5344CB8AC3E}">
        <p14:creationId xmlns:p14="http://schemas.microsoft.com/office/powerpoint/2010/main" val="16497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Setting up TensorFlow involves installing the library, configuring environments, and preparing datasets. Proper setup ensures smooth implementation of regression models.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31</a:t>
            </a:fld>
            <a:endParaRPr lang="en-GB"/>
          </a:p>
        </p:txBody>
      </p:sp>
    </p:spTree>
    <p:extLst>
      <p:ext uri="{BB962C8B-B14F-4D97-AF65-F5344CB8AC3E}">
        <p14:creationId xmlns:p14="http://schemas.microsoft.com/office/powerpoint/2010/main" val="19593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32</a:t>
            </a:fld>
            <a:endParaRPr lang="en-GB"/>
          </a:p>
        </p:txBody>
      </p:sp>
    </p:spTree>
    <p:extLst>
      <p:ext uri="{BB962C8B-B14F-4D97-AF65-F5344CB8AC3E}">
        <p14:creationId xmlns:p14="http://schemas.microsoft.com/office/powerpoint/2010/main" val="36044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10/28/2025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10/28/2025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10/28/2025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10/28/2025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10/28/2025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10/28/2025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10/28/2025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10/28/2025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10/28/2025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10/28/2025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10/28/2025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10/28/2025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fr-FR" dirty="0"/>
              <a:t>PRC Data Challenge 2025</a:t>
            </a:r>
          </a:p>
          <a:p>
            <a:r>
              <a:rPr lang="fr-FR" dirty="0" err="1"/>
              <a:t>October</a:t>
            </a:r>
            <a:r>
              <a:rPr lang="fr-FR" dirty="0"/>
              <a:t> 2025</a:t>
            </a:r>
          </a:p>
          <a:p>
            <a:r>
              <a:rPr lang="en-GB" b="1" dirty="0"/>
              <a:t>Team details:</a:t>
            </a:r>
          </a:p>
          <a:p>
            <a:r>
              <a:rPr lang="en-GB" dirty="0"/>
              <a:t>Your team name is: </a:t>
            </a:r>
            <a:r>
              <a:rPr lang="en-GB" b="1" dirty="0"/>
              <a:t>understated-zucchini</a:t>
            </a:r>
            <a:endParaRPr lang="en-GB" dirty="0"/>
          </a:p>
          <a:p>
            <a:r>
              <a:rPr lang="en-GB" dirty="0"/>
              <a:t>Your submission bucket is : </a:t>
            </a:r>
            <a:r>
              <a:rPr lang="en-GB" b="1" dirty="0"/>
              <a:t>prc-2025-understated-zucchini</a:t>
            </a:r>
            <a:endParaRPr lang="en-GB" dirty="0"/>
          </a:p>
          <a:p>
            <a:endParaRPr lang="en-GB"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fontScale="90000"/>
          </a:bodyPr>
          <a:lstStyle/>
          <a:p>
            <a:r>
              <a:rPr lang="en-US" dirty="0"/>
              <a:t>Feature engineering of 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-&gt; converted to duration from the “</a:t>
            </a:r>
            <a:r>
              <a:rPr lang="en-GB" dirty="0" err="1"/>
              <a:t>takeoff”UTC</a:t>
            </a:r>
            <a:r>
              <a:rPr lang="en-GB" dirty="0"/>
              <a:t> Instant</a:t>
            </a:r>
          </a:p>
          <a:p>
            <a:r>
              <a:rPr lang="en-GB" dirty="0"/>
              <a:t>Fuel End Instant (UTC) – converted to duration from the “</a:t>
            </a:r>
            <a:r>
              <a:rPr lang="en-GB" dirty="0" err="1"/>
              <a:t>takeoff</a:t>
            </a:r>
            <a:r>
              <a:rPr lang="en-GB" dirty="0"/>
              <a:t>” UTC Instant</a:t>
            </a:r>
          </a:p>
        </p:txBody>
      </p:sp>
    </p:spTree>
    <p:extLst>
      <p:ext uri="{BB962C8B-B14F-4D97-AF65-F5344CB8AC3E}">
        <p14:creationId xmlns:p14="http://schemas.microsoft.com/office/powerpoint/2010/main" val="204975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a:t>
            </a:r>
            <a:br>
              <a:rPr lang="fr-FR" sz="2800" dirty="0"/>
            </a:br>
            <a:r>
              <a:rPr lang="fr-FR" sz="2800" dirty="0"/>
              <a:t>https://skybrary.aero/articles/heading-track-and-radial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599741"/>
            <a:ext cx="4362605" cy="1200329"/>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6046267" y="5553118"/>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p:txBody>
          <a:bodyPr>
            <a:normAutofit fontScale="90000"/>
          </a:bodyPr>
          <a:lstStyle/>
          <a:p>
            <a:r>
              <a:rPr lang="en-US" dirty="0"/>
              <a:t>Feature engineering of aircraft track angles and of any speed related to the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p:txBody>
          <a:bodyPr>
            <a:normAutofit fontScale="90000"/>
          </a:bodyPr>
          <a:lstStyle/>
          <a:p>
            <a:r>
              <a:rPr lang="en-US" dirty="0"/>
              <a:t>Feature engineering of airports latitude and longitude and aircraft position </a:t>
            </a:r>
            <a:r>
              <a:rPr lang="en-US" dirty="0" err="1"/>
              <a:t>lat</a:t>
            </a:r>
            <a:r>
              <a:rPr lang="en-US" dirty="0"/>
              <a:t>/</a:t>
            </a:r>
            <a:r>
              <a:rPr lang="en-US" dirty="0" err="1"/>
              <a:t>lon</a:t>
            </a:r>
            <a:endParaRPr lang="en-US" dirty="0"/>
          </a:p>
        </p:txBody>
      </p:sp>
    </p:spTree>
    <p:extLst>
      <p:ext uri="{BB962C8B-B14F-4D97-AF65-F5344CB8AC3E}">
        <p14:creationId xmlns:p14="http://schemas.microsoft.com/office/powerpoint/2010/main" val="139845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418672" y="2967335"/>
            <a:ext cx="9354676"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pic>
        <p:nvPicPr>
          <p:cNvPr id="9" name="Picture 8" descr="A graph with blue and orange lines&#10;&#10;AI-generated content may be incorrect.">
            <a:extLst>
              <a:ext uri="{FF2B5EF4-FFF2-40B4-BE49-F238E27FC236}">
                <a16:creationId xmlns:a16="http://schemas.microsoft.com/office/drawing/2014/main" id="{A4644507-B691-DA8D-F0BE-F18B3227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1" y="752296"/>
            <a:ext cx="7541094" cy="5655820"/>
          </a:xfrm>
          <a:prstGeom prst="rect">
            <a:avLst/>
          </a:prstGeom>
        </p:spPr>
      </p:pic>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3"/>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spTree>
    <p:extLst>
      <p:ext uri="{BB962C8B-B14F-4D97-AF65-F5344CB8AC3E}">
        <p14:creationId xmlns:p14="http://schemas.microsoft.com/office/powerpoint/2010/main" val="325828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a:t>
            </a:r>
            <a:r>
              <a:rPr lang="en-US" noProof="0"/>
              <a:t>(kg) between </a:t>
            </a:r>
            <a:r>
              <a:rPr lang="en-US" noProof="0" dirty="0"/>
              <a:t>Fuel Start Instant and Fuel End Instant </a:t>
            </a:r>
          </a:p>
          <a:p>
            <a:pPr lvl="1"/>
            <a:r>
              <a:rPr lang="en-US" noProof="0" dirty="0"/>
              <a:t>Assert that End Instant is greater than Start Instant</a:t>
            </a:r>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3AC67-C1E7-3BF2-A9BA-2C27E8ED3447}"/>
              </a:ext>
            </a:extLst>
          </p:cNvPr>
          <p:cNvSpPr>
            <a:spLocks noGrp="1"/>
          </p:cNvSpPr>
          <p:nvPr>
            <p:ph type="ctrTitle"/>
          </p:nvPr>
        </p:nvSpPr>
        <p:spPr>
          <a:xfrm>
            <a:off x="703400" y="899025"/>
            <a:ext cx="4917754" cy="3792926"/>
          </a:xfrm>
        </p:spPr>
        <p:txBody>
          <a:bodyPr>
            <a:normAutofit/>
          </a:bodyPr>
          <a:lstStyle/>
          <a:p>
            <a:pPr>
              <a:lnSpc>
                <a:spcPct val="90000"/>
              </a:lnSpc>
            </a:pPr>
            <a:r>
              <a:rPr lang="en-GB" sz="4100"/>
              <a:t>Leveraging TensorFlow for Regression Problems: Techniques and Applications</a:t>
            </a:r>
          </a:p>
        </p:txBody>
      </p:sp>
      <p:sp>
        <p:nvSpPr>
          <p:cNvPr id="3" name="Subtitle 2">
            <a:extLst>
              <a:ext uri="{FF2B5EF4-FFF2-40B4-BE49-F238E27FC236}">
                <a16:creationId xmlns:a16="http://schemas.microsoft.com/office/drawing/2014/main" id="{4665BDF1-F4F8-0A6F-D027-32D0D702818C}"/>
              </a:ext>
            </a:extLst>
          </p:cNvPr>
          <p:cNvSpPr>
            <a:spLocks noGrp="1"/>
          </p:cNvSpPr>
          <p:nvPr>
            <p:ph type="subTitle" idx="1"/>
          </p:nvPr>
        </p:nvSpPr>
        <p:spPr>
          <a:xfrm>
            <a:off x="721688" y="4778479"/>
            <a:ext cx="4435882" cy="1101160"/>
          </a:xfrm>
        </p:spPr>
        <p:txBody>
          <a:bodyPr>
            <a:normAutofit/>
          </a:bodyPr>
          <a:lstStyle/>
          <a:p>
            <a:r>
              <a:rPr lang="en-GB"/>
              <a:t>Exploring tools and methods to improve regression modeling</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ternet of Things Concept">
            <a:extLst>
              <a:ext uri="{FF2B5EF4-FFF2-40B4-BE49-F238E27FC236}">
                <a16:creationId xmlns:a16="http://schemas.microsoft.com/office/drawing/2014/main" id="{F6A8D83E-0B73-4D22-BD8B-5A929749EA5A}"/>
              </a:ext>
            </a:extLst>
          </p:cNvPr>
          <p:cNvPicPr>
            <a:picLocks noChangeAspect="1"/>
          </p:cNvPicPr>
          <p:nvPr/>
        </p:nvPicPr>
        <p:blipFill>
          <a:blip r:embed="rId3"/>
          <a:srcRect l="13409" r="21886"/>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161369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9195B-639A-BF76-B13C-B43027E2E708}"/>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2D10D62-4C4B-7435-0799-15D755BBFB54}"/>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Regression Analysis</a:t>
            </a:r>
          </a:p>
          <a:p>
            <a:r>
              <a:rPr lang="en-US"/>
              <a:t>Overview of TensorFlow and Its Capabilities</a:t>
            </a:r>
          </a:p>
          <a:p>
            <a:r>
              <a:rPr lang="en-US"/>
              <a:t>Implementing Regression Models in TensorFlow</a:t>
            </a:r>
          </a:p>
          <a:p>
            <a:r>
              <a:rPr lang="en-US"/>
              <a:t>Advanced Techniques and Best Practices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urred financial stock market data and graph">
            <a:extLst>
              <a:ext uri="{FF2B5EF4-FFF2-40B4-BE49-F238E27FC236}">
                <a16:creationId xmlns:a16="http://schemas.microsoft.com/office/drawing/2014/main" id="{0C04FF66-DABF-4752-887A-58F56CF72F04}"/>
              </a:ext>
            </a:extLst>
          </p:cNvPr>
          <p:cNvPicPr>
            <a:picLocks noGrp="1" noChangeAspect="1"/>
          </p:cNvPicPr>
          <p:nvPr>
            <p:ph sz="half" idx="1"/>
          </p:nvPr>
        </p:nvPicPr>
        <p:blipFill>
          <a:blip r:embed="rId3"/>
          <a:srcRect l="39537" r="2018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29350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8648119-2905-2E80-2698-EDF572BB6CBC}"/>
              </a:ext>
            </a:extLst>
          </p:cNvPr>
          <p:cNvSpPr>
            <a:spLocks noGrp="1"/>
          </p:cNvSpPr>
          <p:nvPr>
            <p:ph type="ctrTitle"/>
          </p:nvPr>
        </p:nvSpPr>
        <p:spPr>
          <a:xfrm>
            <a:off x="695324" y="1145308"/>
            <a:ext cx="7600263" cy="4860947"/>
          </a:xfrm>
        </p:spPr>
        <p:txBody>
          <a:bodyPr anchor="b">
            <a:normAutofit/>
          </a:bodyPr>
          <a:lstStyle/>
          <a:p>
            <a:r>
              <a:rPr lang="en-GB" sz="7600"/>
              <a:t>Introduction to Regression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30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007061-54A0-AD6B-9A3F-B29223FAE268}"/>
              </a:ext>
            </a:extLst>
          </p:cNvPr>
          <p:cNvSpPr>
            <a:spLocks noGrp="1"/>
          </p:cNvSpPr>
          <p:nvPr>
            <p:ph type="ctrTitle"/>
          </p:nvPr>
        </p:nvSpPr>
        <p:spPr>
          <a:xfrm>
            <a:off x="695324" y="1145308"/>
            <a:ext cx="7600263" cy="4860947"/>
          </a:xfrm>
        </p:spPr>
        <p:txBody>
          <a:bodyPr anchor="b">
            <a:normAutofit/>
          </a:bodyPr>
          <a:lstStyle/>
          <a:p>
            <a:r>
              <a:rPr lang="en-GB" sz="7600"/>
              <a:t>Overview of TensorFlow and Its Capabilities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7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40242-5177-A31D-914F-B8E663F0D94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Key features of TensorFlow</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pu on circuit board technology backgrounds">
            <a:extLst>
              <a:ext uri="{FF2B5EF4-FFF2-40B4-BE49-F238E27FC236}">
                <a16:creationId xmlns:a16="http://schemas.microsoft.com/office/drawing/2014/main" id="{4D282D51-E9D4-4C85-94D6-F1CD1D40B94B}"/>
              </a:ext>
            </a:extLst>
          </p:cNvPr>
          <p:cNvPicPr>
            <a:picLocks noGrp="1" noChangeAspect="1"/>
          </p:cNvPicPr>
          <p:nvPr>
            <p:ph sz="half" idx="1"/>
          </p:nvPr>
        </p:nvPicPr>
        <p:blipFill>
          <a:blip r:embed="rId3"/>
          <a:srcRect l="1450" r="10026"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4D5E00B-A914-39B2-6A3C-5B1877307E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Flexible Architecture</a:t>
            </a:r>
          </a:p>
          <a:p>
            <a:pPr marL="0" lvl="1" indent="0">
              <a:buFont typeface="Arial" panose="020B0604020202020204" pitchFamily="34" charset="0"/>
              <a:buNone/>
            </a:pPr>
            <a:r>
              <a:rPr lang="en-GB" sz="1400"/>
              <a:t>TensorFlow provides a flexible architecture suitable for a wide range of machine learning models and workflows.</a:t>
            </a:r>
          </a:p>
          <a:p>
            <a:pPr marL="0" indent="0">
              <a:spcBef>
                <a:spcPts val="2500"/>
              </a:spcBef>
              <a:buFont typeface="Arial" panose="020B0604020202020204" pitchFamily="34" charset="0"/>
              <a:buNone/>
            </a:pPr>
            <a:r>
              <a:rPr lang="en-GB" sz="1400" b="1"/>
              <a:t>Deep Learning Support</a:t>
            </a:r>
          </a:p>
          <a:p>
            <a:pPr marL="0" lvl="1" indent="0">
              <a:buFont typeface="Arial" panose="020B0604020202020204" pitchFamily="34" charset="0"/>
              <a:buNone/>
            </a:pPr>
            <a:r>
              <a:rPr lang="en-GB" sz="1400"/>
              <a:t>TensorFlow supports deep learning applications, enabling complex neural network designs and training.</a:t>
            </a:r>
          </a:p>
          <a:p>
            <a:pPr marL="0" indent="0">
              <a:spcBef>
                <a:spcPts val="2500"/>
              </a:spcBef>
              <a:buFont typeface="Arial" panose="020B0604020202020204" pitchFamily="34" charset="0"/>
              <a:buNone/>
            </a:pPr>
            <a:r>
              <a:rPr lang="en-GB" sz="1400" b="1"/>
              <a:t>Efficient Computation</a:t>
            </a:r>
          </a:p>
          <a:p>
            <a:pPr marL="0" lvl="1" indent="0">
              <a:buFont typeface="Arial" panose="020B0604020202020204" pitchFamily="34" charset="0"/>
              <a:buNone/>
            </a:pPr>
            <a:r>
              <a:rPr lang="en-GB" sz="1400"/>
              <a:t>TensorFlow efficiently utilizes CPUs and GPUs to accelerate computation for faster training and inference.</a:t>
            </a:r>
          </a:p>
          <a:p>
            <a:pPr marL="0" indent="0">
              <a:spcBef>
                <a:spcPts val="2500"/>
              </a:spcBef>
              <a:buFont typeface="Arial" panose="020B0604020202020204" pitchFamily="34" charset="0"/>
              <a:buNone/>
            </a:pPr>
            <a:r>
              <a:rPr lang="en-GB" sz="1400" b="1"/>
              <a:t>Community Support</a:t>
            </a:r>
          </a:p>
          <a:p>
            <a:pPr marL="0" lvl="1" indent="0">
              <a:buFont typeface="Arial" panose="020B0604020202020204" pitchFamily="34" charset="0"/>
              <a:buNone/>
            </a:pPr>
            <a:r>
              <a:rPr lang="en-GB" sz="1400"/>
              <a:t>TensorFlow benefits from extensive community support, offering resources, tools, and collaboration opportunities.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2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BCAA-8233-EEE9-C8C9-97A5B7A75EF4}"/>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sz="3700"/>
              <a:t>Setting up TensorFlow for machine learning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uter interface concept, monitoring a server room with network security and cloud computing.">
            <a:extLst>
              <a:ext uri="{FF2B5EF4-FFF2-40B4-BE49-F238E27FC236}">
                <a16:creationId xmlns:a16="http://schemas.microsoft.com/office/drawing/2014/main" id="{BEE24370-2FF7-4B8C-BA35-76D0B402FE14}"/>
              </a:ext>
            </a:extLst>
          </p:cNvPr>
          <p:cNvPicPr>
            <a:picLocks noGrp="1" noChangeAspect="1"/>
          </p:cNvPicPr>
          <p:nvPr>
            <p:ph sz="half" idx="1"/>
          </p:nvPr>
        </p:nvPicPr>
        <p:blipFill>
          <a:blip r:embed="rId3"/>
          <a:stretch>
            <a:fillRect/>
          </a:stretch>
        </p:blipFill>
        <p:spPr>
          <a:xfrm>
            <a:off x="800100" y="2593459"/>
            <a:ext cx="6072188" cy="3415605"/>
          </a:xfrm>
          <a:prstGeom prst="rect">
            <a:avLst/>
          </a:prstGeom>
        </p:spPr>
      </p:pic>
      <p:sp>
        <p:nvSpPr>
          <p:cNvPr id="4" name="Content Placeholder 3">
            <a:extLst>
              <a:ext uri="{FF2B5EF4-FFF2-40B4-BE49-F238E27FC236}">
                <a16:creationId xmlns:a16="http://schemas.microsoft.com/office/drawing/2014/main" id="{792E6E66-0675-A8CB-3A0E-1C516ED1F7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ormAutofit/>
          </a:bodyPr>
          <a:lstStyle/>
          <a:p>
            <a:pPr marL="0" indent="0">
              <a:spcBef>
                <a:spcPts val="2500"/>
              </a:spcBef>
              <a:buFont typeface="Arial" panose="020B0604020202020204" pitchFamily="34" charset="0"/>
              <a:buNone/>
            </a:pPr>
            <a:r>
              <a:rPr lang="en-GB" sz="1400" b="1"/>
              <a:t>TensorFlow Installation</a:t>
            </a:r>
          </a:p>
          <a:p>
            <a:pPr marL="0" lvl="1" indent="0">
              <a:buFont typeface="Arial" panose="020B0604020202020204" pitchFamily="34" charset="0"/>
              <a:buNone/>
            </a:pPr>
            <a:r>
              <a:rPr lang="en-GB" sz="1400"/>
              <a:t>Install TensorFlow library using package managers like pip for efficient machine learning workflows.</a:t>
            </a:r>
          </a:p>
          <a:p>
            <a:pPr marL="0" indent="0">
              <a:spcBef>
                <a:spcPts val="2500"/>
              </a:spcBef>
              <a:buFont typeface="Arial" panose="020B0604020202020204" pitchFamily="34" charset="0"/>
              <a:buNone/>
            </a:pPr>
            <a:r>
              <a:rPr lang="en-GB" sz="1400" b="1"/>
              <a:t>Environment Configuration</a:t>
            </a:r>
          </a:p>
          <a:p>
            <a:pPr marL="0" lvl="1" indent="0">
              <a:buFont typeface="Arial" panose="020B0604020202020204" pitchFamily="34" charset="0"/>
              <a:buNone/>
            </a:pPr>
            <a:r>
              <a:rPr lang="en-GB" sz="1400"/>
              <a:t>Configure programming environments such as Python and virtual environments for smooth TensorFlow usage.</a:t>
            </a:r>
          </a:p>
          <a:p>
            <a:pPr marL="0" indent="0">
              <a:spcBef>
                <a:spcPts val="2500"/>
              </a:spcBef>
              <a:buFont typeface="Arial" panose="020B0604020202020204" pitchFamily="34" charset="0"/>
              <a:buNone/>
            </a:pPr>
            <a:r>
              <a:rPr lang="en-GB" sz="1400" b="1"/>
              <a:t>Dataset Preparation</a:t>
            </a:r>
          </a:p>
          <a:p>
            <a:pPr marL="0" lvl="1" indent="0">
              <a:buFont typeface="Arial" panose="020B0604020202020204" pitchFamily="34" charset="0"/>
              <a:buNone/>
            </a:pPr>
            <a:r>
              <a:rPr lang="en-GB" sz="1400"/>
              <a:t>Prepare and preprocess datasets to ensure compatibility and accuracy in regression model training.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5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564D019-584E-A1B6-8437-A84C53E412F7}"/>
              </a:ext>
            </a:extLst>
          </p:cNvPr>
          <p:cNvSpPr>
            <a:spLocks noGrp="1"/>
          </p:cNvSpPr>
          <p:nvPr>
            <p:ph type="ctrTitle"/>
          </p:nvPr>
        </p:nvSpPr>
        <p:spPr>
          <a:xfrm>
            <a:off x="695324" y="1145308"/>
            <a:ext cx="7600263" cy="4860947"/>
          </a:xfrm>
        </p:spPr>
        <p:txBody>
          <a:bodyPr anchor="b">
            <a:normAutofit/>
          </a:bodyPr>
          <a:lstStyle/>
          <a:p>
            <a:r>
              <a:rPr lang="en-GB" sz="7600"/>
              <a:t>Implementing Regression Models in TensorFlow</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1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1BC53D4-5F9A-1979-9B35-C2CDD502DAD3}"/>
              </a:ext>
            </a:extLst>
          </p:cNvPr>
          <p:cNvSpPr>
            <a:spLocks noGrp="1"/>
          </p:cNvSpPr>
          <p:nvPr>
            <p:ph type="ctrTitle"/>
          </p:nvPr>
        </p:nvSpPr>
        <p:spPr>
          <a:xfrm>
            <a:off x="695324" y="1145308"/>
            <a:ext cx="7600263" cy="4860947"/>
          </a:xfrm>
        </p:spPr>
        <p:txBody>
          <a:bodyPr anchor="b">
            <a:normAutofit/>
          </a:bodyPr>
          <a:lstStyle/>
          <a:p>
            <a:r>
              <a:rPr lang="en-GB" sz="7600"/>
              <a:t>Advanced Techniques and Best Practices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(feet) = 14108.0 --&gt; elevation meters = 4300.1184</a:t>
            </a:r>
          </a:p>
          <a:p>
            <a:pPr lvl="1"/>
            <a:r>
              <a:rPr lang="en-GB" dirty="0"/>
              <a:t>airport ICAO = ZX and UPL --&gt; elevation (feet) = 13943.0 --&gt; elevation meters = 4249.8264</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records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data</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627</TotalTime>
  <Words>3212</Words>
  <Application>Microsoft Office PowerPoint</Application>
  <PresentationFormat>Widescreen</PresentationFormat>
  <Paragraphs>286</Paragraphs>
  <Slides>41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Airports data sanity checks</vt:lpstr>
      <vt:lpstr>Airports data sanity checks</vt:lpstr>
      <vt:lpstr>Flight list records – sanity checks</vt:lpstr>
      <vt:lpstr>Set takeoff and landing date type as UTC Compute flight distance compute flight duration Extract year from takeoff Extract month from takeoff Extract day of the year (1..365) from takeoff  Compute distance (great circle)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data</vt:lpstr>
      <vt:lpstr>Check great circle distance (in nautical miles)</vt:lpstr>
      <vt:lpstr>Feature engineering of fuel absolute datetime instant</vt:lpstr>
      <vt:lpstr>Feature engineering https://skybrary.aero/articles/heading-track-and-radial</vt:lpstr>
      <vt:lpstr>Feature engineering of track angles</vt:lpstr>
      <vt:lpstr>Feature engineering of aircraft track angles and of any speed related to the track angle</vt:lpstr>
      <vt:lpstr>airports lat/lon and aircraft lat/lon</vt:lpstr>
      <vt:lpstr>Feature engineering of airports latitude and longitude and aircraft position lat/lon</vt:lpstr>
      <vt:lpstr>PowerPoint Presentation</vt:lpstr>
      <vt:lpstr>Training versus Validation loss</vt:lpstr>
      <vt:lpstr>Do not</vt:lpstr>
      <vt:lpstr>25 October 2025</vt:lpstr>
      <vt:lpstr>missing</vt:lpstr>
      <vt:lpstr>steps</vt:lpstr>
      <vt:lpstr>Flight file with issues</vt:lpstr>
      <vt:lpstr>Leveraging TensorFlow for Regression Problems: Techniques and Applications</vt:lpstr>
      <vt:lpstr>Presentation Agenda</vt:lpstr>
      <vt:lpstr>Introduction to Regression Analysis</vt:lpstr>
      <vt:lpstr>Fundamental concepts of regression</vt:lpstr>
      <vt:lpstr>Types of regression problems</vt:lpstr>
      <vt:lpstr>Overview of TensorFlow and Its Capabilities</vt:lpstr>
      <vt:lpstr>Key features of TensorFlow</vt:lpstr>
      <vt:lpstr>Setting up TensorFlow for machine learning</vt:lpstr>
      <vt:lpstr>Advantages of TensorFlow for regression tasks</vt:lpstr>
      <vt:lpstr>Implementing Regression Models in TensorFlow</vt:lpstr>
      <vt:lpstr>Preparing data for TensorFlow regression</vt:lpstr>
      <vt:lpstr>Building a linear regression model</vt:lpstr>
      <vt:lpstr>Training, evaluation, and interpretation</vt:lpstr>
      <vt:lpstr>Advanced Techniques and Best Practices</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57</cp:revision>
  <dcterms:created xsi:type="dcterms:W3CDTF">2025-10-13T14:14:28Z</dcterms:created>
  <dcterms:modified xsi:type="dcterms:W3CDTF">2025-10-28T21:06:01Z</dcterms:modified>
</cp:coreProperties>
</file>